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6"/>
  </p:notesMasterIdLst>
  <p:sldIdLst>
    <p:sldId id="256" r:id="rId2"/>
    <p:sldId id="259" r:id="rId3"/>
    <p:sldId id="408" r:id="rId4"/>
    <p:sldId id="409" r:id="rId5"/>
    <p:sldId id="410" r:id="rId6"/>
    <p:sldId id="700" r:id="rId7"/>
    <p:sldId id="701" r:id="rId8"/>
    <p:sldId id="413" r:id="rId9"/>
    <p:sldId id="414" r:id="rId10"/>
    <p:sldId id="415" r:id="rId11"/>
    <p:sldId id="350" r:id="rId12"/>
    <p:sldId id="691" r:id="rId13"/>
    <p:sldId id="699" r:id="rId14"/>
    <p:sldId id="356" r:id="rId15"/>
    <p:sldId id="411" r:id="rId16"/>
    <p:sldId id="695" r:id="rId17"/>
    <p:sldId id="693" r:id="rId18"/>
    <p:sldId id="696" r:id="rId19"/>
    <p:sldId id="412" r:id="rId20"/>
    <p:sldId id="697" r:id="rId21"/>
    <p:sldId id="698" r:id="rId22"/>
    <p:sldId id="428" r:id="rId23"/>
    <p:sldId id="429" r:id="rId24"/>
    <p:sldId id="6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CFF"/>
    <a:srgbClr val="00FF00"/>
    <a:srgbClr val="FFFFFF"/>
    <a:srgbClr val="FF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36" autoAdjust="0"/>
    <p:restoredTop sz="94660"/>
  </p:normalViewPr>
  <p:slideViewPr>
    <p:cSldViewPr snapToGrid="0">
      <p:cViewPr varScale="1">
        <p:scale>
          <a:sx n="58" d="100"/>
          <a:sy n="58" d="100"/>
        </p:scale>
        <p:origin x="21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0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8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More OOP! </a:t>
            </a:r>
            <a:r>
              <a:rPr lang="en-US" dirty="0"/>
              <a:t>Encapsulation and Examples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7ECA-E2FE-C443-935A-9744B836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66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Exam: April 23, 9:30 AM </a:t>
            </a:r>
            <a:br>
              <a:rPr lang="en-US" dirty="0"/>
            </a:br>
            <a:r>
              <a:rPr lang="en-US" dirty="0"/>
              <a:t>Clara Benson Building (BN)</a:t>
            </a:r>
          </a:p>
        </p:txBody>
      </p:sp>
      <p:pic>
        <p:nvPicPr>
          <p:cNvPr id="7170" name="Picture 2" descr="10 Final Exam Memes By People Wasting More Time Than You">
            <a:extLst>
              <a:ext uri="{FF2B5EF4-FFF2-40B4-BE49-F238E27FC236}">
                <a16:creationId xmlns:a16="http://schemas.microsoft.com/office/drawing/2014/main" id="{5C61C0AB-213A-E640-B9A0-1D0BDC71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r="6659" b="8821"/>
          <a:stretch/>
        </p:blipFill>
        <p:spPr bwMode="auto">
          <a:xfrm>
            <a:off x="126847" y="2743200"/>
            <a:ext cx="5076309" cy="35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idterm Survival Guide | Her Campus | Gandalf, Hello kitty, The hobbit">
            <a:extLst>
              <a:ext uri="{FF2B5EF4-FFF2-40B4-BE49-F238E27FC236}">
                <a16:creationId xmlns:a16="http://schemas.microsoft.com/office/drawing/2014/main" id="{84D7B7A4-8753-B646-9D83-89AE434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00" y="2545225"/>
            <a:ext cx="3280491" cy="37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me Creator - Funny studying 1 day before exam Meme Generator at  MemeCreator.org!">
            <a:extLst>
              <a:ext uri="{FF2B5EF4-FFF2-40B4-BE49-F238E27FC236}">
                <a16:creationId xmlns:a16="http://schemas.microsoft.com/office/drawing/2014/main" id="{C0D9B1FB-8B02-7741-BADE-CE14E3515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535" y="3173956"/>
            <a:ext cx="3280491" cy="24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F16E-A41C-FF43-B7FB-848C939B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Coffee Break with a TA!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480E74-8034-EF44-BDEE-9AE91F3282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572052"/>
              </p:ext>
            </p:extLst>
          </p:nvPr>
        </p:nvGraphicFramePr>
        <p:xfrm>
          <a:off x="220299" y="3870186"/>
          <a:ext cx="7540282" cy="275082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2686831">
                  <a:extLst>
                    <a:ext uri="{9D8B030D-6E8A-4147-A177-3AD203B41FA5}">
                      <a16:colId xmlns:a16="http://schemas.microsoft.com/office/drawing/2014/main" val="1777798719"/>
                    </a:ext>
                  </a:extLst>
                </a:gridCol>
                <a:gridCol w="4853451">
                  <a:extLst>
                    <a:ext uri="{9D8B030D-6E8A-4147-A177-3AD203B41FA5}">
                      <a16:colId xmlns:a16="http://schemas.microsoft.com/office/drawing/2014/main" val="192095789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 b="1">
                          <a:effectLst/>
                        </a:rPr>
                        <a:t>TA name</a:t>
                      </a:r>
                      <a:endParaRPr lang="en-CA" sz="240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effectLst/>
                        </a:rPr>
                        <a:t>Time</a:t>
                      </a:r>
                      <a:endParaRPr lang="en-CA" sz="2400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908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effectLst/>
                        </a:rPr>
                        <a:t>Navid Kayhani 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 Tuesdays 4 PM to 7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0939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effectLst/>
                        </a:rPr>
                        <a:t>Minori Narita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Wednesdays 5 PM to 6 PM</a:t>
                      </a:r>
                    </a:p>
                    <a:p>
                      <a:pPr algn="ctr"/>
                      <a:r>
                        <a:rPr lang="en-CA" sz="2400" dirty="0">
                          <a:effectLst/>
                        </a:rPr>
                        <a:t>Fridays 3 PM to 5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3403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Ali </a:t>
                      </a:r>
                      <a:r>
                        <a:rPr lang="en-CA" sz="2400" dirty="0" err="1">
                          <a:effectLst/>
                        </a:rPr>
                        <a:t>Howidi</a:t>
                      </a:r>
                      <a:r>
                        <a:rPr lang="en-CA" sz="2400" dirty="0">
                          <a:effectLst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Thursdays 10 AM to 1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6994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effectLst/>
                        </a:rPr>
                        <a:t>Shengbo Zhang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Mondays 5 PM to 6 PM</a:t>
                      </a:r>
                    </a:p>
                    <a:p>
                      <a:pPr algn="ctr"/>
                      <a:r>
                        <a:rPr lang="en-CA" sz="2400" dirty="0">
                          <a:effectLst/>
                        </a:rPr>
                        <a:t>Fridays 5 PM to 7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538449"/>
                  </a:ext>
                </a:extLst>
              </a:tr>
            </a:tbl>
          </a:graphicData>
        </a:graphic>
      </p:graphicFrame>
      <p:pic>
        <p:nvPicPr>
          <p:cNvPr id="1026" name="Picture 2" descr="Break time Memes">
            <a:extLst>
              <a:ext uri="{FF2B5EF4-FFF2-40B4-BE49-F238E27FC236}">
                <a16:creationId xmlns:a16="http://schemas.microsoft.com/office/drawing/2014/main" id="{98148F9B-6B16-8340-B346-C606A44D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209" y="866792"/>
            <a:ext cx="2472787" cy="16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45E3-752D-1D4D-9D33-21C8A2B686B7}"/>
              </a:ext>
            </a:extLst>
          </p:cNvPr>
          <p:cNvSpPr txBox="1">
            <a:spLocks/>
          </p:cNvSpPr>
          <p:nvPr/>
        </p:nvSpPr>
        <p:spPr>
          <a:xfrm>
            <a:off x="78837" y="1566885"/>
            <a:ext cx="8938554" cy="254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Extra help hours! 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TIP FOR SUCCESS</a:t>
            </a:r>
            <a:r>
              <a:rPr lang="en-CA" dirty="0"/>
              <a:t>: Put in calendar, treat as a scheduled class</a:t>
            </a:r>
          </a:p>
          <a:p>
            <a:r>
              <a:rPr lang="en-CA" dirty="0"/>
              <a:t>Schedule and Link is on Quercus</a:t>
            </a:r>
          </a:p>
          <a:p>
            <a:pPr lvl="1"/>
            <a:r>
              <a:rPr lang="en-CA" dirty="0"/>
              <a:t>Bottom of APS106 course site</a:t>
            </a:r>
          </a:p>
          <a:p>
            <a:r>
              <a:rPr lang="en-CA" dirty="0"/>
              <a:t>Link is same as Tutorial Zoom Room</a:t>
            </a:r>
          </a:p>
        </p:txBody>
      </p:sp>
      <p:pic>
        <p:nvPicPr>
          <p:cNvPr id="1029" name="Picture 5" descr="Drake Hotline Bling Meme Generator - Imgflip">
            <a:extLst>
              <a:ext uri="{FF2B5EF4-FFF2-40B4-BE49-F238E27FC236}">
                <a16:creationId xmlns:a16="http://schemas.microsoft.com/office/drawing/2014/main" id="{2804BB82-9DB1-0142-875A-473DC889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19" y="3098423"/>
            <a:ext cx="3281582" cy="32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75649-4AED-AE4C-96D2-D435897609F1}"/>
              </a:ext>
            </a:extLst>
          </p:cNvPr>
          <p:cNvSpPr txBox="1"/>
          <p:nvPr/>
        </p:nvSpPr>
        <p:spPr>
          <a:xfrm>
            <a:off x="10473070" y="3368692"/>
            <a:ext cx="1368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9D3-E6B7-FB43-927D-DCC75C187041}"/>
              </a:ext>
            </a:extLst>
          </p:cNvPr>
          <p:cNvSpPr txBox="1"/>
          <p:nvPr/>
        </p:nvSpPr>
        <p:spPr>
          <a:xfrm>
            <a:off x="10408217" y="5054611"/>
            <a:ext cx="1498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Coffee Break</a:t>
            </a:r>
          </a:p>
        </p:txBody>
      </p:sp>
    </p:spTree>
    <p:extLst>
      <p:ext uri="{BB962C8B-B14F-4D97-AF65-F5344CB8AC3E}">
        <p14:creationId xmlns:p14="http://schemas.microsoft.com/office/powerpoint/2010/main" val="175037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2121458"/>
            <a:ext cx="8298872" cy="4385419"/>
          </a:xfrm>
        </p:spPr>
        <p:txBody>
          <a:bodyPr>
            <a:normAutofit/>
          </a:bodyPr>
          <a:lstStyle/>
          <a:p>
            <a:r>
              <a:rPr lang="en-US" sz="2400" dirty="0"/>
              <a:t>Models </a:t>
            </a:r>
            <a:r>
              <a:rPr lang="en-CA" sz="2400" dirty="0"/>
              <a:t>our real-life thinking </a:t>
            </a:r>
          </a:p>
          <a:p>
            <a:pPr lvl="1"/>
            <a:r>
              <a:rPr lang="en-CA" dirty="0"/>
              <a:t>Sandwich – </a:t>
            </a:r>
            <a:r>
              <a:rPr lang="en-CA" dirty="0">
                <a:solidFill>
                  <a:srgbClr val="00B0F0"/>
                </a:solidFill>
              </a:rPr>
              <a:t>ingredients,  freshness, </a:t>
            </a:r>
            <a:r>
              <a:rPr lang="en-CA" dirty="0"/>
              <a:t>etc. </a:t>
            </a:r>
          </a:p>
          <a:p>
            <a:pPr lvl="1"/>
            <a:r>
              <a:rPr lang="en-CA" dirty="0"/>
              <a:t>Car – </a:t>
            </a:r>
            <a:r>
              <a:rPr lang="en-CA" dirty="0">
                <a:solidFill>
                  <a:srgbClr val="00B0F0"/>
                </a:solidFill>
              </a:rPr>
              <a:t>model, year, fuel level, </a:t>
            </a:r>
            <a:r>
              <a:rPr lang="en-CA" dirty="0">
                <a:solidFill>
                  <a:schemeClr val="accent6"/>
                </a:solidFill>
              </a:rPr>
              <a:t>forward, reverse </a:t>
            </a:r>
            <a:r>
              <a:rPr lang="en-CA" dirty="0"/>
              <a:t>etc. </a:t>
            </a:r>
          </a:p>
          <a:p>
            <a:pPr lvl="1"/>
            <a:r>
              <a:rPr lang="en-CA" dirty="0"/>
              <a:t>Movie – </a:t>
            </a:r>
            <a:r>
              <a:rPr lang="en-CA" dirty="0">
                <a:solidFill>
                  <a:srgbClr val="00B0F0"/>
                </a:solidFill>
              </a:rPr>
              <a:t>actors, director, genre, rating, </a:t>
            </a:r>
            <a:r>
              <a:rPr lang="en-CA" dirty="0"/>
              <a:t>etc. </a:t>
            </a:r>
          </a:p>
          <a:p>
            <a:pPr lvl="1"/>
            <a:r>
              <a:rPr lang="en-CA" dirty="0"/>
              <a:t>Cat – </a:t>
            </a:r>
            <a:r>
              <a:rPr lang="en-CA" dirty="0">
                <a:solidFill>
                  <a:srgbClr val="00B0F0"/>
                </a:solidFill>
              </a:rPr>
              <a:t>weight, name, colour, </a:t>
            </a:r>
            <a:r>
              <a:rPr lang="en-CA" dirty="0">
                <a:solidFill>
                  <a:schemeClr val="accent6"/>
                </a:solidFill>
              </a:rPr>
              <a:t>scratch, meow, sleep,</a:t>
            </a:r>
            <a:r>
              <a:rPr lang="en-CA" dirty="0"/>
              <a:t> etc.</a:t>
            </a:r>
          </a:p>
          <a:p>
            <a:endParaRPr lang="en-CA" sz="2400" dirty="0"/>
          </a:p>
          <a:p>
            <a:r>
              <a:rPr lang="en-CA" sz="2400" dirty="0"/>
              <a:t>Why do we use it in programming?</a:t>
            </a:r>
          </a:p>
          <a:p>
            <a:pPr lvl="1"/>
            <a:r>
              <a:rPr lang="en-CA" dirty="0"/>
              <a:t>Default values for a new object (initialization)</a:t>
            </a:r>
          </a:p>
          <a:p>
            <a:pPr lvl="1"/>
            <a:r>
              <a:rPr lang="en-CA" dirty="0"/>
              <a:t>Properly set-up, predictable behaviours of different objects within the same class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5124" name="Picture 4" descr="I should learn object oriented programming - newspaper cat realization |  Meme Generator">
            <a:extLst>
              <a:ext uri="{FF2B5EF4-FFF2-40B4-BE49-F238E27FC236}">
                <a16:creationId xmlns:a16="http://schemas.microsoft.com/office/drawing/2014/main" id="{A71F287F-A183-5A4C-9783-9C3FF8BA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833" y="558943"/>
            <a:ext cx="3927186" cy="288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15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C873-7BFB-8245-9776-04B4EB90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930D-4DE9-004E-92D6-C8E51488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652162"/>
            <a:ext cx="6063343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</a:t>
            </a:r>
            <a:r>
              <a:rPr lang="en-CA" dirty="0"/>
              <a:t> reason for this dot operator convention is an implicit metaphor:</a:t>
            </a:r>
          </a:p>
          <a:p>
            <a:r>
              <a:rPr lang="en-CA" dirty="0"/>
              <a:t>The syntax for a function call, </a:t>
            </a:r>
            <a:r>
              <a:rPr lang="en-CA" dirty="0" err="1">
                <a:solidFill>
                  <a:srgbClr val="FF0000"/>
                </a:solidFill>
              </a:rPr>
              <a:t>Cat.meow</a:t>
            </a:r>
            <a:r>
              <a:rPr lang="en-CA" dirty="0">
                <a:solidFill>
                  <a:srgbClr val="FF0000"/>
                </a:solidFill>
              </a:rPr>
              <a:t>(kitty) </a:t>
            </a:r>
            <a:r>
              <a:rPr lang="en-CA" dirty="0"/>
              <a:t>suggests that the function is the active agent. It says something like, </a:t>
            </a:r>
            <a:r>
              <a:rPr lang="en-CA" i="1" dirty="0">
                <a:solidFill>
                  <a:srgbClr val="00FCFF"/>
                </a:solidFill>
              </a:rPr>
              <a:t>“Hey meow function! Here’s a Cat object (named kitty) for you to meow with.”</a:t>
            </a:r>
            <a:endParaRPr lang="en-CA" dirty="0">
              <a:solidFill>
                <a:srgbClr val="00FCFF"/>
              </a:solidFill>
            </a:endParaRPr>
          </a:p>
          <a:p>
            <a:r>
              <a:rPr lang="en-CA" dirty="0"/>
              <a:t>In OOP, the objects are the active agents. A method invocation like </a:t>
            </a:r>
            <a:r>
              <a:rPr lang="en-CA" dirty="0" err="1">
                <a:solidFill>
                  <a:srgbClr val="00FF00"/>
                </a:solidFill>
              </a:rPr>
              <a:t>kitty.meow</a:t>
            </a:r>
            <a:r>
              <a:rPr lang="en-CA" dirty="0">
                <a:solidFill>
                  <a:srgbClr val="00FF00"/>
                </a:solidFill>
              </a:rPr>
              <a:t>() </a:t>
            </a:r>
            <a:r>
              <a:rPr lang="en-CA" dirty="0"/>
              <a:t>says </a:t>
            </a:r>
            <a:r>
              <a:rPr lang="en-CA" i="1" dirty="0">
                <a:solidFill>
                  <a:srgbClr val="00FCFF"/>
                </a:solidFill>
              </a:rPr>
              <a:t>“Hey kitty! Please meow.”</a:t>
            </a:r>
          </a:p>
          <a:p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105F92-6621-6640-8AC8-91ECBC6FD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1" y="740042"/>
            <a:ext cx="3441700" cy="25654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F9324D-4EAF-594F-A477-F1460DE28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60" y="2915341"/>
            <a:ext cx="2603500" cy="19812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C5C92E26-6E25-ED46-9BD2-F2C923CC283D}"/>
              </a:ext>
            </a:extLst>
          </p:cNvPr>
          <p:cNvSpPr/>
          <p:nvPr/>
        </p:nvSpPr>
        <p:spPr>
          <a:xfrm>
            <a:off x="6455229" y="1493696"/>
            <a:ext cx="3507013" cy="46690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2E96A342-3B83-B443-AC5E-E2EE516B5DC0}"/>
              </a:ext>
            </a:extLst>
          </p:cNvPr>
          <p:cNvSpPr/>
          <p:nvPr/>
        </p:nvSpPr>
        <p:spPr>
          <a:xfrm>
            <a:off x="9314548" y="3672486"/>
            <a:ext cx="2112734" cy="46690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BF9969B-2F43-7745-8A15-92A1490FE9D2}"/>
              </a:ext>
            </a:extLst>
          </p:cNvPr>
          <p:cNvSpPr/>
          <p:nvPr/>
        </p:nvSpPr>
        <p:spPr>
          <a:xfrm>
            <a:off x="9314548" y="4172614"/>
            <a:ext cx="2112734" cy="466909"/>
          </a:xfrm>
          <a:prstGeom prst="fram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7376828-7E05-D24B-8B12-F732A626ED97}"/>
              </a:ext>
            </a:extLst>
          </p:cNvPr>
          <p:cNvSpPr/>
          <p:nvPr/>
        </p:nvSpPr>
        <p:spPr>
          <a:xfrm>
            <a:off x="6466114" y="2010440"/>
            <a:ext cx="3507013" cy="466909"/>
          </a:xfrm>
          <a:prstGeom prst="fram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074" name="Picture 2" descr="25+ Best Captain Meow Memes | Tumblr Com Memes, a Href Memes, Â–¡ Memes">
            <a:extLst>
              <a:ext uri="{FF2B5EF4-FFF2-40B4-BE49-F238E27FC236}">
                <a16:creationId xmlns:a16="http://schemas.microsoft.com/office/drawing/2014/main" id="{0AD0F804-834D-FD46-86BA-331F9525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74" y="3452341"/>
            <a:ext cx="2540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742D-1B93-4351-9522-5F2B39F3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CDD1-56E6-4389-AFFE-26A42FD6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89821" cy="4835479"/>
          </a:xfrm>
        </p:spPr>
        <p:txBody>
          <a:bodyPr>
            <a:normAutofit/>
          </a:bodyPr>
          <a:lstStyle/>
          <a:p>
            <a:r>
              <a:rPr lang="en-US" dirty="0"/>
              <a:t>The core of object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/>
              <a:t>oriented programming is the organization of the program by </a:t>
            </a:r>
            <a:r>
              <a:rPr lang="en-US" b="1" dirty="0">
                <a:solidFill>
                  <a:schemeClr val="accent6"/>
                </a:solidFill>
              </a:rPr>
              <a:t>encapsulating</a:t>
            </a:r>
            <a:r>
              <a:rPr lang="en-US" dirty="0"/>
              <a:t> related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functions</a:t>
            </a:r>
            <a:r>
              <a:rPr lang="en-US" dirty="0"/>
              <a:t> together in an object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To encapsulate something means to enclose it in some kind of container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programming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encapsulation means keeping </a:t>
            </a:r>
            <a:r>
              <a:rPr lang="en-US" b="1" dirty="0">
                <a:solidFill>
                  <a:srgbClr val="E00BE5"/>
                </a:solidFill>
              </a:rPr>
              <a:t>data</a:t>
            </a:r>
            <a:r>
              <a:rPr lang="en-US" dirty="0"/>
              <a:t> and the </a:t>
            </a:r>
            <a:r>
              <a:rPr lang="en-US" b="1" dirty="0">
                <a:solidFill>
                  <a:srgbClr val="E00BE5"/>
                </a:solidFill>
              </a:rPr>
              <a:t>code</a:t>
            </a:r>
            <a:r>
              <a:rPr lang="en-US" dirty="0"/>
              <a:t> that uses it in one place and hiding the details of exactly how they work together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815B5-A0F6-4AB7-A3AC-6D77EC275801}"/>
              </a:ext>
            </a:extLst>
          </p:cNvPr>
          <p:cNvSpPr/>
          <p:nvPr/>
        </p:nvSpPr>
        <p:spPr>
          <a:xfrm>
            <a:off x="8688874" y="1801561"/>
            <a:ext cx="2283924" cy="55776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Class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7D26D2-32C8-4EC8-B895-03F10F8D9AE4}"/>
              </a:ext>
            </a:extLst>
          </p:cNvPr>
          <p:cNvSpPr/>
          <p:nvPr/>
        </p:nvSpPr>
        <p:spPr>
          <a:xfrm>
            <a:off x="8688874" y="2600779"/>
            <a:ext cx="2283924" cy="147763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0962CE-A6B5-4B3C-85DE-1B9CA7B379B6}"/>
              </a:ext>
            </a:extLst>
          </p:cNvPr>
          <p:cNvSpPr/>
          <p:nvPr/>
        </p:nvSpPr>
        <p:spPr>
          <a:xfrm>
            <a:off x="8688874" y="4319864"/>
            <a:ext cx="2283924" cy="1637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BE01C-C44B-4EE8-9F05-595BAC0B7A7F}"/>
              </a:ext>
            </a:extLst>
          </p:cNvPr>
          <p:cNvSpPr/>
          <p:nvPr/>
        </p:nvSpPr>
        <p:spPr>
          <a:xfrm>
            <a:off x="7598978" y="1191126"/>
            <a:ext cx="4463716" cy="5378116"/>
          </a:xfrm>
          <a:prstGeom prst="ellipse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DF094-E06A-4842-8081-7F4CC8DF2303}"/>
              </a:ext>
            </a:extLst>
          </p:cNvPr>
          <p:cNvSpPr txBox="1"/>
          <p:nvPr/>
        </p:nvSpPr>
        <p:spPr>
          <a:xfrm>
            <a:off x="8562700" y="57894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E00BE5"/>
                </a:solidFill>
              </a:rPr>
              <a:t>Encapsulation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8C931-5832-4830-8E6E-DC988A727470}"/>
              </a:ext>
            </a:extLst>
          </p:cNvPr>
          <p:cNvSpPr txBox="1"/>
          <p:nvPr/>
        </p:nvSpPr>
        <p:spPr>
          <a:xfrm>
            <a:off x="4942733" y="727514"/>
            <a:ext cx="4463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seb.</a:t>
            </a:r>
            <a:r>
              <a:rPr lang="en-US" sz="2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(50)</a:t>
            </a:r>
          </a:p>
          <a:p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kitty.</a:t>
            </a:r>
            <a:r>
              <a:rPr lang="en-US" sz="2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</a:t>
            </a:r>
          </a:p>
        </p:txBody>
      </p:sp>
    </p:spTree>
    <p:extLst>
      <p:ext uri="{BB962C8B-B14F-4D97-AF65-F5344CB8AC3E}">
        <p14:creationId xmlns:p14="http://schemas.microsoft.com/office/powerpoint/2010/main" val="432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Encapsulate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05" y="1848718"/>
            <a:ext cx="5494225" cy="4835479"/>
          </a:xfrm>
        </p:spPr>
        <p:txBody>
          <a:bodyPr>
            <a:normAutofit/>
          </a:bodyPr>
          <a:lstStyle/>
          <a:p>
            <a:r>
              <a:rPr lang="en-US" dirty="0"/>
              <a:t>For example, each instance of class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file </a:t>
            </a:r>
            <a:r>
              <a:rPr lang="en-US" dirty="0"/>
              <a:t>keeps track of which file on the disk it is reading/writing and where it currently is on that file.</a:t>
            </a:r>
          </a:p>
          <a:p>
            <a:r>
              <a:rPr lang="en-US" dirty="0"/>
              <a:t>The class hides the details of how it is done, so we (as programmers) can use it without needing to know how it is implemented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C905-178B-CA41-8B19-EA10E845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7" y="1890282"/>
            <a:ext cx="3215081" cy="98787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F3FD835-FD46-F34C-BF61-7E7B64F80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74" y="2236567"/>
            <a:ext cx="3608926" cy="2927007"/>
          </a:xfrm>
          <a:prstGeom prst="rect">
            <a:avLst/>
          </a:prstGeom>
        </p:spPr>
      </p:pic>
      <p:pic>
        <p:nvPicPr>
          <p:cNvPr id="12" name="Picture 11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356DD0C-A1C9-5E48-9D39-547659B49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7" y="4521984"/>
            <a:ext cx="3215078" cy="987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C792F3-70FB-1A4E-BBF6-02951E641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6" y="5459295"/>
            <a:ext cx="6144519" cy="2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look at how this works in Python!</a:t>
            </a:r>
          </a:p>
          <a:p>
            <a:pPr lvl="1"/>
            <a:r>
              <a:rPr lang="en-CA" dirty="0"/>
              <a:t>Point Class Recap</a:t>
            </a:r>
          </a:p>
          <a:p>
            <a:pPr lvl="1"/>
            <a:r>
              <a:rPr lang="en-CA" dirty="0"/>
              <a:t>Rectangle Class</a:t>
            </a:r>
          </a:p>
          <a:p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Encapsulation</a:t>
            </a:r>
          </a:p>
        </p:txBody>
      </p:sp>
      <p:pic>
        <p:nvPicPr>
          <p:cNvPr id="5" name="Picture 2" descr="Pretty layers of encapsulation : r/ProgrammerHumor">
            <a:extLst>
              <a:ext uri="{FF2B5EF4-FFF2-40B4-BE49-F238E27FC236}">
                <a16:creationId xmlns:a16="http://schemas.microsoft.com/office/drawing/2014/main" id="{50471478-DAE1-3341-B655-F3D05BDD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028181"/>
            <a:ext cx="4786745" cy="33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8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8662-D2F9-454D-8182-0E3A3A7F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E886-4A89-AD42-9138-CE102F1D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 be nice to not have to write a print statement when we want to display attribute information: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there a better way to encapsulate this? How about a method?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D78018B-EE42-7446-A316-AC67025A187A}"/>
              </a:ext>
            </a:extLst>
          </p:cNvPr>
          <p:cNvSpPr txBox="1"/>
          <p:nvPr/>
        </p:nvSpPr>
        <p:spPr>
          <a:xfrm>
            <a:off x="4064635" y="2778242"/>
            <a:ext cx="8127365" cy="353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Point(3,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print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p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.x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000" b="0" i="0" u="none" strike="noStrike" kern="1200" cap="none" spc="-5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2000" b="0" i="0" u="none" strike="noStrike" kern="1200" cap="none" spc="-5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.y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Point(3,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p.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to_string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'(3,4)'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 =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p.halfway(Point(5,12))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r.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to_string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'(4,8)'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E1DC6-BC1E-1849-9678-E19549819074}"/>
              </a:ext>
            </a:extLst>
          </p:cNvPr>
          <p:cNvSpPr txBox="1"/>
          <p:nvPr/>
        </p:nvSpPr>
        <p:spPr>
          <a:xfrm>
            <a:off x="-1407320" y="2778242"/>
            <a:ext cx="7503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Point(3,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print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  <a:p>
            <a:pPr marL="1765300" lvl="0">
              <a:defRPr/>
            </a:pPr>
            <a:r>
              <a:rPr lang="en-CA" dirty="0">
                <a:solidFill>
                  <a:srgbClr val="00FF00"/>
                </a:solidFill>
              </a:rPr>
              <a:t>&lt;__</a:t>
            </a:r>
            <a:r>
              <a:rPr lang="en-CA" dirty="0" err="1">
                <a:solidFill>
                  <a:srgbClr val="00FF00"/>
                </a:solidFill>
              </a:rPr>
              <a:t>main__.Point</a:t>
            </a:r>
            <a:r>
              <a:rPr lang="en-CA" dirty="0">
                <a:solidFill>
                  <a:srgbClr val="00FF00"/>
                </a:solidFill>
              </a:rPr>
              <a:t> object at 0x7fd8100778b0&gt;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158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8662-D2F9-454D-8182-0E3A3A7F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E886-4A89-AD42-9138-CE102F1D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had a method, we just need to format the attributes into a string: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could make a similar method for any class (ex: Square)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E1DC6-BC1E-1849-9678-E19549819074}"/>
              </a:ext>
            </a:extLst>
          </p:cNvPr>
          <p:cNvSpPr txBox="1"/>
          <p:nvPr/>
        </p:nvSpPr>
        <p:spPr>
          <a:xfrm>
            <a:off x="178590" y="2812201"/>
            <a:ext cx="8422485" cy="2945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class Point:</a:t>
            </a:r>
          </a:p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    </a:t>
            </a:r>
          </a:p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"""A class that represents and manipulates 2D points"""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def 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to_string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(self):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"""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(self) -&gt; None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Prints the (x, y) coordinate for the point.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"""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print('(' + str(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self.x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) + ', ' + str(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self.y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) + ')')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F6282-2CF2-3A45-AD92-A60375377CB9}"/>
              </a:ext>
            </a:extLst>
          </p:cNvPr>
          <p:cNvSpPr txBox="1"/>
          <p:nvPr/>
        </p:nvSpPr>
        <p:spPr>
          <a:xfrm>
            <a:off x="6096000" y="2812201"/>
            <a:ext cx="6165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Point(3,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p.</a:t>
            </a:r>
            <a:r>
              <a:rPr lang="en-CA" spc="-5" dirty="0" err="1">
                <a:solidFill>
                  <a:srgbClr val="00FCFF"/>
                </a:solidFill>
                <a:latin typeface="Courier New"/>
                <a:cs typeface="Courier New"/>
              </a:rPr>
              <a:t>to_string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'(3,4)'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 =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-5" normalizeH="0" baseline="0" noProof="0" dirty="0" err="1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p.halfway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(Point(5,12))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lang="en-CA" sz="1800" b="0" i="0" u="none" strike="noStrike" kern="1200" cap="none" spc="-5" normalizeH="0" baseline="0" noProof="0" dirty="0" err="1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r.to_string</a:t>
            </a:r>
            <a:r>
              <a:rPr lang="en-CA" sz="1800" spc="-5" dirty="0">
                <a:solidFill>
                  <a:srgbClr val="00FCFF"/>
                </a:solidFill>
                <a:latin typeface="Courier New"/>
                <a:cs typeface="Courier New"/>
              </a:rPr>
              <a:t>()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'(4,8)'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980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If every class we made had a </a:t>
            </a:r>
            <a:r>
              <a:rPr lang="en-US" sz="2400" dirty="0" err="1"/>
              <a:t>to_string</a:t>
            </a:r>
            <a:r>
              <a:rPr lang="en-US" sz="2400" dirty="0"/>
              <a:t>() method, great!</a:t>
            </a:r>
          </a:p>
          <a:p>
            <a:pPr lvl="1"/>
            <a:r>
              <a:rPr lang="en-US" sz="2000" dirty="0"/>
              <a:t>Easy to remember</a:t>
            </a:r>
          </a:p>
          <a:p>
            <a:pPr lvl="1"/>
            <a:r>
              <a:rPr lang="en-US" sz="2000" dirty="0"/>
              <a:t>All formatting specific to printing an object would be encapsulated</a:t>
            </a:r>
          </a:p>
          <a:p>
            <a:pPr lvl="1"/>
            <a:r>
              <a:rPr lang="en-US" sz="2000" dirty="0"/>
              <a:t>But they won’t all have one…</a:t>
            </a: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What if other people made their own method for printing and called it something else?</a:t>
            </a:r>
          </a:p>
          <a:p>
            <a:pPr lvl="1"/>
            <a:r>
              <a:rPr lang="en-US" sz="2000" dirty="0"/>
              <a:t>Then it would no longer be obvious how to quickly display information</a:t>
            </a:r>
          </a:p>
          <a:p>
            <a:pPr lvl="1"/>
            <a:r>
              <a:rPr lang="en-US" sz="2000" dirty="0"/>
              <a:t>Is it called </a:t>
            </a:r>
            <a:r>
              <a:rPr lang="en-US" sz="2000" dirty="0" err="1">
                <a:solidFill>
                  <a:srgbClr val="FF00E9"/>
                </a:solidFill>
              </a:rPr>
              <a:t>to_string</a:t>
            </a:r>
            <a:r>
              <a:rPr lang="en-US" sz="2000" dirty="0"/>
              <a:t>? </a:t>
            </a:r>
            <a:r>
              <a:rPr lang="en-US" sz="2000" dirty="0" err="1">
                <a:solidFill>
                  <a:srgbClr val="00FF00"/>
                </a:solidFill>
              </a:rPr>
              <a:t>tostring</a:t>
            </a:r>
            <a:r>
              <a:rPr lang="en-US" sz="2000" dirty="0"/>
              <a:t>? </a:t>
            </a:r>
            <a:r>
              <a:rPr lang="en-US" sz="2000" dirty="0">
                <a:solidFill>
                  <a:srgbClr val="FF0000"/>
                </a:solidFill>
              </a:rPr>
              <a:t>2stringz</a:t>
            </a:r>
            <a:r>
              <a:rPr lang="en-US" sz="2000" dirty="0"/>
              <a:t>? </a:t>
            </a:r>
            <a:r>
              <a:rPr lang="en-US" sz="2000" dirty="0" err="1">
                <a:solidFill>
                  <a:srgbClr val="00FCFF"/>
                </a:solidFill>
              </a:rPr>
              <a:t>print_point</a:t>
            </a:r>
            <a:r>
              <a:rPr lang="en-US" sz="2000" dirty="0"/>
              <a:t>? </a:t>
            </a:r>
            <a:r>
              <a:rPr lang="en-US" sz="2000" dirty="0" err="1">
                <a:solidFill>
                  <a:schemeClr val="accent6"/>
                </a:solidFill>
              </a:rPr>
              <a:t>plz_print_me</a:t>
            </a:r>
            <a:r>
              <a:rPr lang="en-US" sz="2000" dirty="0"/>
              <a:t>?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8F186-4E7A-3B4F-A108-57DE31D51590}"/>
              </a:ext>
            </a:extLst>
          </p:cNvPr>
          <p:cNvSpPr txBox="1"/>
          <p:nvPr/>
        </p:nvSpPr>
        <p:spPr>
          <a:xfrm>
            <a:off x="838200" y="5668821"/>
            <a:ext cx="4601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Python has a clever trick for this!</a:t>
            </a:r>
          </a:p>
        </p:txBody>
      </p:sp>
      <p:pic>
        <p:nvPicPr>
          <p:cNvPr id="8194" name="Picture 2" descr="how it really feels like : r/ProgrammerHumor">
            <a:extLst>
              <a:ext uri="{FF2B5EF4-FFF2-40B4-BE49-F238E27FC236}">
                <a16:creationId xmlns:a16="http://schemas.microsoft.com/office/drawing/2014/main" id="{CEA5A02B-FEDA-464B-B0D2-F007E79F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26" y="602822"/>
            <a:ext cx="3161146" cy="194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3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11.1</a:t>
            </a:r>
          </a:p>
          <a:p>
            <a:pPr lvl="1"/>
            <a:r>
              <a:rPr lang="en-US" b="1" dirty="0"/>
              <a:t>More OOP! Encapsulation and Examples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11.2</a:t>
            </a:r>
          </a:p>
          <a:p>
            <a:pPr lvl="1"/>
            <a:r>
              <a:rPr lang="en-US" dirty="0"/>
              <a:t>Advanced Data Structures: Linked Lists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11.3</a:t>
            </a:r>
          </a:p>
          <a:p>
            <a:pPr lvl="1"/>
            <a:r>
              <a:rPr lang="en-US" dirty="0"/>
              <a:t>Design Problem!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If we call our new method __str__ instead of </a:t>
            </a:r>
            <a:r>
              <a:rPr lang="en-US" sz="2400" dirty="0" err="1"/>
              <a:t>to_string</a:t>
            </a:r>
            <a:r>
              <a:rPr lang="en-US" sz="2400" dirty="0"/>
              <a:t>, Python will use our code whenever it needs to convert Point to a string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E7499-C0F9-F547-ABC0-4E4BBDCDA094}"/>
              </a:ext>
            </a:extLst>
          </p:cNvPr>
          <p:cNvSpPr txBox="1"/>
          <p:nvPr/>
        </p:nvSpPr>
        <p:spPr>
          <a:xfrm>
            <a:off x="339436" y="2557597"/>
            <a:ext cx="9318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class Point:</a:t>
            </a:r>
          </a:p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    </a:t>
            </a:r>
          </a:p>
          <a:p>
            <a:pPr lvl="0">
              <a:defRPr/>
            </a:pPr>
            <a:r>
              <a:rPr lang="en-CA" spc="-5" dirty="0">
                <a:solidFill>
                  <a:schemeClr val="accent6"/>
                </a:solidFill>
                <a:latin typeface="Courier New"/>
                <a:cs typeface="Courier New"/>
              </a:rPr>
              <a:t>"""A class that represents and manipulates 2D points"""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def __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init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__(self, x=0 , y=0):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	 ...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def __str__(self):</a:t>
            </a:r>
            <a:endParaRPr lang="en-CA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lvl="0">
              <a:defRPr/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        return (‘(’ + str(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self.x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) + ‘,’ + str(</a:t>
            </a: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self.y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) + ‘)’)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ECCCE-23F1-CB4C-BA91-2EA82025E5D0}"/>
              </a:ext>
            </a:extLst>
          </p:cNvPr>
          <p:cNvSpPr txBox="1"/>
          <p:nvPr/>
        </p:nvSpPr>
        <p:spPr>
          <a:xfrm>
            <a:off x="0" y="5351200"/>
            <a:ext cx="4629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Point(3,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4)</a:t>
            </a: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lang="en-CA" sz="1800" b="0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print(p)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765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-5" normalizeH="0" baseline="0" noProof="0" dirty="0">
                <a:ln>
                  <a:noFill/>
                </a:ln>
                <a:solidFill>
                  <a:srgbClr val="00FC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'(3,4)'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FCFF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88CEE-3FC7-3E4F-860A-A1036F9CAB76}"/>
              </a:ext>
            </a:extLst>
          </p:cNvPr>
          <p:cNvSpPr txBox="1"/>
          <p:nvPr/>
        </p:nvSpPr>
        <p:spPr>
          <a:xfrm>
            <a:off x="5676900" y="5329429"/>
            <a:ext cx="5337464" cy="83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algn="just" defTabSz="914400" rtl="0" eaLnBrk="1" fontAlgn="auto" latinLnBrk="0" hangingPunct="1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99720" algn="l"/>
              </a:tabLst>
              <a:defRPr/>
            </a:pPr>
            <a:r>
              <a:rPr kumimoji="0" lang="en-CA" sz="18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kumimoji="0" lang="en-CA" sz="18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kumimoji="0" lang="en-CA" sz="1800" b="1" i="0" u="none" strike="noStrike" kern="1200" cap="none" spc="-4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CA" sz="18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kumimoji="0" lang="en-CA" sz="18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kumimoji="0" lang="en-CA" sz="18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er!</a:t>
            </a:r>
            <a:r>
              <a:rPr kumimoji="0" lang="en-CA" sz="18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CA" spc="5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5080" lvl="0" algn="just" defTabSz="914400" rtl="0" eaLnBrk="1" fontAlgn="auto" latinLnBrk="0" hangingPunct="1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99720" algn="l"/>
              </a:tabLst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hen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print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(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obj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)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th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obj.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__</a:t>
            </a:r>
            <a:r>
              <a:rPr kumimoji="0" sz="1800" b="0" i="0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st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r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_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_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(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)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" pitchFamily="2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is c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fi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nt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1F613A-4624-5E46-8FB6-37635B42749C}"/>
              </a:ext>
            </a:extLst>
          </p:cNvPr>
          <p:cNvSpPr/>
          <p:nvPr/>
        </p:nvSpPr>
        <p:spPr>
          <a:xfrm>
            <a:off x="522514" y="4049484"/>
            <a:ext cx="8730343" cy="9705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6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look at how this works in Python!</a:t>
            </a:r>
          </a:p>
          <a:p>
            <a:pPr lvl="1"/>
            <a:r>
              <a:rPr lang="en-US" dirty="0"/>
              <a:t>__str__ method</a:t>
            </a:r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Printing Objects</a:t>
            </a:r>
          </a:p>
        </p:txBody>
      </p:sp>
      <p:pic>
        <p:nvPicPr>
          <p:cNvPr id="5" name="Picture 2" descr="OOPS : r/ProgrammerHumor">
            <a:extLst>
              <a:ext uri="{FF2B5EF4-FFF2-40B4-BE49-F238E27FC236}">
                <a16:creationId xmlns:a16="http://schemas.microsoft.com/office/drawing/2014/main" id="{0327627B-26F9-CD45-BBC5-A1A0ECFF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3146"/>
            <a:ext cx="5570393" cy="34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9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F1F2-87C7-DA47-91C7-1F3842EB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Build a Cash Register!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F3C4-C09D-BB4F-98E3-9D50BB19C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34213" cy="4835479"/>
          </a:xfrm>
        </p:spPr>
        <p:txBody>
          <a:bodyPr/>
          <a:lstStyle/>
          <a:p>
            <a:r>
              <a:rPr lang="en-US" dirty="0"/>
              <a:t>We want to build a cash register program.  What features do we want?</a:t>
            </a:r>
          </a:p>
          <a:p>
            <a:pPr lvl="1"/>
            <a:r>
              <a:rPr lang="en-US" dirty="0">
                <a:solidFill>
                  <a:srgbClr val="00FCFF"/>
                </a:solidFill>
              </a:rPr>
              <a:t>Track number of:</a:t>
            </a:r>
          </a:p>
          <a:p>
            <a:pPr lvl="2"/>
            <a:r>
              <a:rPr lang="en-CA" dirty="0"/>
              <a:t>Loonies</a:t>
            </a:r>
          </a:p>
          <a:p>
            <a:pPr lvl="2"/>
            <a:r>
              <a:rPr lang="en-CA" dirty="0"/>
              <a:t>Toonies</a:t>
            </a:r>
          </a:p>
          <a:p>
            <a:pPr lvl="2"/>
            <a:r>
              <a:rPr lang="en-CA" dirty="0"/>
              <a:t>$5 bills </a:t>
            </a:r>
          </a:p>
          <a:p>
            <a:pPr lvl="2"/>
            <a:r>
              <a:rPr lang="en-CA" dirty="0"/>
              <a:t>$10 bills</a:t>
            </a:r>
          </a:p>
          <a:p>
            <a:pPr lvl="2"/>
            <a:r>
              <a:rPr lang="en-CA" dirty="0"/>
              <a:t>$20 bills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Accepts cash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Removes cash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Calculates value of contents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Print the entire contents</a:t>
            </a:r>
          </a:p>
          <a:p>
            <a:pPr lvl="1"/>
            <a:endParaRPr lang="en-US" dirty="0"/>
          </a:p>
        </p:txBody>
      </p:sp>
      <p:pic>
        <p:nvPicPr>
          <p:cNvPr id="1026" name="Picture 2" descr="I so smart - Imgflip">
            <a:extLst>
              <a:ext uri="{FF2B5EF4-FFF2-40B4-BE49-F238E27FC236}">
                <a16:creationId xmlns:a16="http://schemas.microsoft.com/office/drawing/2014/main" id="{4A275BF4-E18C-9147-ADA3-6E09740A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42" y="3717036"/>
            <a:ext cx="3680282" cy="27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641F1D-ACF1-894C-AC25-E7FFC862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774699"/>
            <a:ext cx="808736" cy="8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EEEF0D-2F8F-F24F-8AE1-F47A8A54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202" y="756170"/>
            <a:ext cx="821632" cy="8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$5 Polymer Note - Bank of Canada">
            <a:extLst>
              <a:ext uri="{FF2B5EF4-FFF2-40B4-BE49-F238E27FC236}">
                <a16:creationId xmlns:a16="http://schemas.microsoft.com/office/drawing/2014/main" id="{22DD17E8-4505-7542-9D48-FE0BD89A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12" y="1707309"/>
            <a:ext cx="1760434" cy="8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B9125843-BC27-C74C-8A68-770FC389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90" y="2153190"/>
            <a:ext cx="1760434" cy="790435"/>
          </a:xfrm>
          <a:prstGeom prst="rect">
            <a:avLst/>
          </a:prstGeom>
        </p:spPr>
      </p:pic>
      <p:pic>
        <p:nvPicPr>
          <p:cNvPr id="7" name="Picture 6" descr="A close-up of some money&#10;&#10;Description automatically generated with medium confidence">
            <a:extLst>
              <a:ext uri="{FF2B5EF4-FFF2-40B4-BE49-F238E27FC236}">
                <a16:creationId xmlns:a16="http://schemas.microsoft.com/office/drawing/2014/main" id="{3F03A9A5-3507-EA49-AF51-BACFC1272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42" y="2656722"/>
            <a:ext cx="1807574" cy="8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Breakout Session!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look at how this works in Python!</a:t>
            </a:r>
          </a:p>
          <a:p>
            <a:pPr lvl="1"/>
            <a:r>
              <a:rPr lang="en-US" dirty="0"/>
              <a:t>Building a cash register</a:t>
            </a:r>
          </a:p>
          <a:p>
            <a:pPr lvl="2"/>
            <a:r>
              <a:rPr lang="en-US" dirty="0"/>
              <a:t>Attributes</a:t>
            </a:r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Including __str__ method</a:t>
            </a:r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Building a Cash Register</a:t>
            </a:r>
          </a:p>
        </p:txBody>
      </p:sp>
      <p:pic>
        <p:nvPicPr>
          <p:cNvPr id="2050" name="Picture 2" descr="do you work here?&quot; No, i just like standing behind a cash register - The  Friendly Cashier - quickmeme">
            <a:extLst>
              <a:ext uri="{FF2B5EF4-FFF2-40B4-BE49-F238E27FC236}">
                <a16:creationId xmlns:a16="http://schemas.microsoft.com/office/drawing/2014/main" id="{88125863-9285-684F-BDA1-A147CA34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3787720"/>
            <a:ext cx="32766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5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More OOP! </a:t>
            </a:r>
            <a:r>
              <a:rPr lang="en-US" dirty="0"/>
              <a:t>Encapsulation and Examples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96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The Midterm…</a:t>
            </a:r>
          </a:p>
        </p:txBody>
      </p:sp>
      <p:pic>
        <p:nvPicPr>
          <p:cNvPr id="8196" name="Picture 4" descr="Your meme-fied ode to midterms | The Daily Californian">
            <a:extLst>
              <a:ext uri="{FF2B5EF4-FFF2-40B4-BE49-F238E27FC236}">
                <a16:creationId xmlns:a16="http://schemas.microsoft.com/office/drawing/2014/main" id="{4D22E266-106C-A64F-81BF-F9927099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48" y="2094588"/>
            <a:ext cx="4035898" cy="40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Not sure if I finished Midterm early because I did well Or because I got  everything wrong - Futurama Fry - quickmeme">
            <a:extLst>
              <a:ext uri="{FF2B5EF4-FFF2-40B4-BE49-F238E27FC236}">
                <a16:creationId xmlns:a16="http://schemas.microsoft.com/office/drawing/2014/main" id="{1AC8C167-5022-724A-BA6D-26F74533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243" y="2880637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idterms are done at long last Dobby is Free! - Dobby is free | Meme  Generator">
            <a:extLst>
              <a:ext uri="{FF2B5EF4-FFF2-40B4-BE49-F238E27FC236}">
                <a16:creationId xmlns:a16="http://schemas.microsoft.com/office/drawing/2014/main" id="{A63BF8D3-25C7-9C44-B5E8-A79CCEF7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3" y="2094588"/>
            <a:ext cx="4031228" cy="403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942A-7175-DD4F-A0EB-A652616B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6" y="1463660"/>
            <a:ext cx="10559143" cy="840029"/>
          </a:xfrm>
        </p:spPr>
        <p:txBody>
          <a:bodyPr>
            <a:normAutofit/>
          </a:bodyPr>
          <a:lstStyle/>
          <a:p>
            <a:r>
              <a:rPr lang="en-US" dirty="0"/>
              <a:t>Midterm 1                vs.              Midterm 2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E0169F4-8DA1-BE49-8610-A5F5E6EC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9" y="3207771"/>
            <a:ext cx="5978948" cy="270703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DE5B128-2561-514A-B3E4-1D4B3715C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11" y="3207771"/>
            <a:ext cx="5835940" cy="2707033"/>
          </a:xfrm>
          <a:prstGeom prst="rect">
            <a:avLst/>
          </a:prstGeom>
        </p:spPr>
      </p:pic>
      <p:pic>
        <p:nvPicPr>
          <p:cNvPr id="102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D3E3D988-2801-BF4F-A592-A90BBCB8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48" y="727511"/>
            <a:ext cx="3267529" cy="23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369165C-8B47-F44E-9EDC-45AFF156D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2747197"/>
            <a:ext cx="5991392" cy="2712667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023F3FE-CFBC-1742-81AA-343673AEB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61" y="2753363"/>
            <a:ext cx="5848090" cy="2712668"/>
          </a:xfrm>
          <a:prstGeom prst="rect">
            <a:avLst/>
          </a:prstGeom>
        </p:spPr>
      </p:pic>
      <p:pic>
        <p:nvPicPr>
          <p:cNvPr id="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61CD0FAE-504F-5B47-A21F-6F97A6DC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7" y="781302"/>
            <a:ext cx="2340327" cy="16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52CA-A104-064A-8BB6-56124A7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E80F431-492D-8848-AE6D-3BCAEABC5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3" y="2675283"/>
            <a:ext cx="5969907" cy="2702939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9A28335-E6B2-154B-B158-CA64618F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1" y="2675741"/>
            <a:ext cx="5827115" cy="2702939"/>
          </a:xfrm>
          <a:prstGeom prst="rect">
            <a:avLst/>
          </a:prstGeom>
        </p:spPr>
      </p:pic>
      <p:pic>
        <p:nvPicPr>
          <p:cNvPr id="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93B1201A-225A-B84E-8539-6DA99BDF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7" y="781302"/>
            <a:ext cx="2340327" cy="16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4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9CE21A1-8028-4048-9497-5987677B7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" y="2676825"/>
            <a:ext cx="6002564" cy="2717725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E6F0B43-52F5-A041-8A30-2DE799DFD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72" y="2676825"/>
            <a:ext cx="5858992" cy="2717725"/>
          </a:xfrm>
          <a:prstGeom prst="rect">
            <a:avLst/>
          </a:prstGeom>
        </p:spPr>
      </p:pic>
      <p:pic>
        <p:nvPicPr>
          <p:cNvPr id="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98F9F875-031E-DF4F-8B32-F69727E9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7" y="781302"/>
            <a:ext cx="2340327" cy="16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B5A0-39EE-AC42-9114-AE5F0921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ECBAF76-E8E0-1946-814A-0F57B7EAE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" y="2611511"/>
            <a:ext cx="6002564" cy="271772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F0E1C3D-C741-1B41-91CE-169A39D8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70" y="2611511"/>
            <a:ext cx="5858994" cy="2717726"/>
          </a:xfrm>
          <a:prstGeom prst="rect">
            <a:avLst/>
          </a:prstGeom>
        </p:spPr>
      </p:pic>
      <p:pic>
        <p:nvPicPr>
          <p:cNvPr id="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B3AE4356-0CEF-0F4F-80B8-252D76C4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7" y="781302"/>
            <a:ext cx="2340327" cy="16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2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EB90-49DC-B546-BB55-B85DF53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1DA70AD-E5D4-7E4B-AE77-7411503EF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" y="2547256"/>
            <a:ext cx="6000224" cy="2716666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CA0D54D-A6B1-C640-A3B1-79585CDF9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15" y="2547256"/>
            <a:ext cx="5856709" cy="2716666"/>
          </a:xfrm>
          <a:prstGeom prst="rect">
            <a:avLst/>
          </a:prstGeom>
        </p:spPr>
      </p:pic>
      <p:pic>
        <p:nvPicPr>
          <p:cNvPr id="6" name="Picture 2" descr="Premium Vector | Versus vs fight comic background speech bubbles.">
            <a:extLst>
              <a:ext uri="{FF2B5EF4-FFF2-40B4-BE49-F238E27FC236}">
                <a16:creationId xmlns:a16="http://schemas.microsoft.com/office/drawing/2014/main" id="{CAAFF7E2-D8FD-7E4C-BAA0-7CE7B311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7" y="781302"/>
            <a:ext cx="2340327" cy="16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988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30816</TotalTime>
  <Words>1112</Words>
  <Application>Microsoft Macintosh PowerPoint</Application>
  <PresentationFormat>Widescreen</PresentationFormat>
  <Paragraphs>177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</vt:lpstr>
      <vt:lpstr>Courier New</vt:lpstr>
      <vt:lpstr>Segoe UI</vt:lpstr>
      <vt:lpstr>Wingdings</vt:lpstr>
      <vt:lpstr>APS106_PPTX_Theme</vt:lpstr>
      <vt:lpstr>More OOP! Encapsulation and Examples</vt:lpstr>
      <vt:lpstr>This Week’s Content</vt:lpstr>
      <vt:lpstr>But First! The Midterm…</vt:lpstr>
      <vt:lpstr>Midterm 1                vs.              Midterm 2</vt:lpstr>
      <vt:lpstr>Question 1</vt:lpstr>
      <vt:lpstr>Question 2</vt:lpstr>
      <vt:lpstr>Question 3</vt:lpstr>
      <vt:lpstr>Question 4</vt:lpstr>
      <vt:lpstr>Question 5</vt:lpstr>
      <vt:lpstr>Exam: April 23, 9:30 AM  Clara Benson Building (BN)</vt:lpstr>
      <vt:lpstr>Coffee Break with a TA!</vt:lpstr>
      <vt:lpstr>Why OOP?</vt:lpstr>
      <vt:lpstr>Why OOP?</vt:lpstr>
      <vt:lpstr>Encapsulation</vt:lpstr>
      <vt:lpstr>Encapsulate it!</vt:lpstr>
      <vt:lpstr>Let’s Code!</vt:lpstr>
      <vt:lpstr>Printing Information</vt:lpstr>
      <vt:lpstr>Printing Information</vt:lpstr>
      <vt:lpstr>Printing Information</vt:lpstr>
      <vt:lpstr>Printing Information</vt:lpstr>
      <vt:lpstr>Let’s Code!</vt:lpstr>
      <vt:lpstr>Let’s Build a Cash Register!</vt:lpstr>
      <vt:lpstr>Breakout Session!</vt:lpstr>
      <vt:lpstr>More OOP! Encapsulation and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225</cp:revision>
  <dcterms:created xsi:type="dcterms:W3CDTF">2021-11-03T00:49:37Z</dcterms:created>
  <dcterms:modified xsi:type="dcterms:W3CDTF">2022-03-29T18:16:45Z</dcterms:modified>
</cp:coreProperties>
</file>